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4" r:id="rId7"/>
    <p:sldId id="263" r:id="rId8"/>
    <p:sldId id="262" r:id="rId9"/>
    <p:sldId id="261" r:id="rId10"/>
    <p:sldId id="265" r:id="rId11"/>
    <p:sldId id="267" r:id="rId12"/>
    <p:sldId id="271" r:id="rId13"/>
    <p:sldId id="270" r:id="rId14"/>
    <p:sldId id="268" r:id="rId15"/>
    <p:sldId id="276" r:id="rId16"/>
    <p:sldId id="269" r:id="rId17"/>
    <p:sldId id="266" r:id="rId18"/>
    <p:sldId id="277" r:id="rId19"/>
    <p:sldId id="273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6646D8-15AA-44D2-8639-007BAA2B4EE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59135B-D6A6-4DFF-AA01-2FA3B70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HOPS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ggoodridge\Desktop\ATC Eval Pic\medici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667343" cy="432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en-US" sz="3600" b="1" dirty="0" smtClean="0"/>
              <a:t>To establish the history, use the </a:t>
            </a:r>
            <a:r>
              <a:rPr lang="en-US" sz="3600" b="1" dirty="0" smtClean="0">
                <a:solidFill>
                  <a:srgbClr val="FF0000"/>
                </a:solidFill>
              </a:rPr>
              <a:t>MAPPS</a:t>
            </a:r>
            <a:r>
              <a:rPr lang="en-US" sz="3600" b="1" dirty="0" smtClean="0"/>
              <a:t> pneumonic:</a:t>
            </a:r>
          </a:p>
          <a:p>
            <a:pPr lvl="2"/>
            <a:r>
              <a:rPr lang="en-US" sz="3200" dirty="0" smtClean="0"/>
              <a:t>M = </a:t>
            </a:r>
            <a:r>
              <a:rPr lang="en-US" sz="3200" dirty="0" smtClean="0">
                <a:solidFill>
                  <a:srgbClr val="FF0000"/>
                </a:solidFill>
              </a:rPr>
              <a:t>Mechanism</a:t>
            </a:r>
            <a:r>
              <a:rPr lang="en-US" sz="3200" dirty="0" smtClean="0"/>
              <a:t> of injury</a:t>
            </a:r>
          </a:p>
          <a:p>
            <a:pPr lvl="2"/>
            <a:r>
              <a:rPr lang="en-US" sz="3200" dirty="0" smtClean="0"/>
              <a:t>A = </a:t>
            </a:r>
            <a:r>
              <a:rPr lang="en-US" sz="3200" dirty="0" smtClean="0">
                <a:solidFill>
                  <a:srgbClr val="FF0000"/>
                </a:solidFill>
              </a:rPr>
              <a:t>Acute</a:t>
            </a:r>
            <a:r>
              <a:rPr lang="en-US" sz="3200" dirty="0" smtClean="0"/>
              <a:t> or chronic</a:t>
            </a:r>
          </a:p>
          <a:p>
            <a:pPr lvl="2"/>
            <a:r>
              <a:rPr lang="en-US" sz="3200" dirty="0" smtClean="0"/>
              <a:t>P = </a:t>
            </a:r>
            <a:r>
              <a:rPr lang="en-US" sz="3200" dirty="0" smtClean="0">
                <a:solidFill>
                  <a:srgbClr val="FF0000"/>
                </a:solidFill>
              </a:rPr>
              <a:t>Previous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history</a:t>
            </a:r>
            <a:r>
              <a:rPr lang="en-US" sz="3200" dirty="0" smtClean="0"/>
              <a:t> of injury</a:t>
            </a:r>
          </a:p>
          <a:p>
            <a:pPr lvl="2"/>
            <a:r>
              <a:rPr lang="en-US" sz="3200" dirty="0" smtClean="0"/>
              <a:t>P = </a:t>
            </a:r>
            <a:r>
              <a:rPr lang="en-US" sz="3200" dirty="0" smtClean="0">
                <a:solidFill>
                  <a:srgbClr val="FF0000"/>
                </a:solidFill>
              </a:rPr>
              <a:t>Pain</a:t>
            </a:r>
            <a:r>
              <a:rPr lang="en-US" sz="3200" dirty="0" smtClean="0"/>
              <a:t> (type &amp; location)</a:t>
            </a:r>
          </a:p>
          <a:p>
            <a:pPr lvl="2"/>
            <a:r>
              <a:rPr lang="en-US" sz="3200" dirty="0" smtClean="0"/>
              <a:t>S = </a:t>
            </a:r>
            <a:r>
              <a:rPr lang="en-US" sz="3200" dirty="0" smtClean="0">
                <a:solidFill>
                  <a:srgbClr val="FF0000"/>
                </a:solidFill>
              </a:rPr>
              <a:t>Sounds</a:t>
            </a:r>
            <a:r>
              <a:rPr lang="en-US" sz="3200" dirty="0" smtClean="0"/>
              <a:t> heard or felt at the time of injury or since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876800"/>
          </a:xfrm>
        </p:spPr>
        <p:txBody>
          <a:bodyPr>
            <a:noAutofit/>
          </a:bodyPr>
          <a:lstStyle/>
          <a:p>
            <a:pPr lvl="1">
              <a:buNone/>
              <a:defRPr/>
            </a:pPr>
            <a:r>
              <a:rPr lang="en-US" sz="3200" dirty="0" smtClean="0"/>
              <a:t>Sample questions:</a:t>
            </a:r>
          </a:p>
          <a:p>
            <a:pPr lvl="2">
              <a:defRPr/>
            </a:pPr>
            <a:r>
              <a:rPr lang="en-US" sz="2400" dirty="0" smtClean="0"/>
              <a:t>How did the </a:t>
            </a:r>
            <a:r>
              <a:rPr lang="en-US" sz="2400" dirty="0" smtClean="0">
                <a:solidFill>
                  <a:srgbClr val="FF0000"/>
                </a:solidFill>
              </a:rPr>
              <a:t>injury</a:t>
            </a:r>
            <a:r>
              <a:rPr lang="en-US" sz="2400" dirty="0" smtClean="0"/>
              <a:t> occur?</a:t>
            </a:r>
          </a:p>
          <a:p>
            <a:pPr lvl="2">
              <a:defRPr/>
            </a:pPr>
            <a:r>
              <a:rPr lang="en-US" sz="2400" dirty="0" smtClean="0"/>
              <a:t>What caused the injury?	</a:t>
            </a:r>
          </a:p>
          <a:p>
            <a:pPr lvl="2">
              <a:defRPr/>
            </a:pPr>
            <a:r>
              <a:rPr lang="en-US" sz="2400" dirty="0" smtClean="0"/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happened</a:t>
            </a:r>
            <a:r>
              <a:rPr lang="en-US" sz="2400" dirty="0" smtClean="0"/>
              <a:t>?</a:t>
            </a:r>
          </a:p>
          <a:p>
            <a:pPr lvl="2">
              <a:defRPr/>
            </a:pPr>
            <a:r>
              <a:rPr lang="en-US" sz="2400" dirty="0" smtClean="0"/>
              <a:t>Were you able to continue </a:t>
            </a:r>
            <a:r>
              <a:rPr lang="en-US" sz="2400" dirty="0" smtClean="0">
                <a:solidFill>
                  <a:srgbClr val="FF0000"/>
                </a:solidFill>
              </a:rPr>
              <a:t>participating</a:t>
            </a:r>
            <a:r>
              <a:rPr lang="en-US" sz="2400" dirty="0" smtClean="0"/>
              <a:t>?</a:t>
            </a:r>
          </a:p>
          <a:p>
            <a:pPr lvl="1">
              <a:defRPr/>
            </a:pPr>
            <a:r>
              <a:rPr lang="en-US" dirty="0" smtClean="0"/>
              <a:t>Can you think of any other </a:t>
            </a:r>
            <a:r>
              <a:rPr lang="en-US" dirty="0" smtClean="0">
                <a:solidFill>
                  <a:srgbClr val="FF0000"/>
                </a:solidFill>
              </a:rPr>
              <a:t>questions</a:t>
            </a:r>
            <a:r>
              <a:rPr lang="en-US" dirty="0" smtClean="0"/>
              <a:t> you might ask?</a:t>
            </a:r>
          </a:p>
          <a:p>
            <a:pPr lvl="1"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 descr="C:\Users\ggoodridge\Desktop\ATC Eval Pic\rugbykneeinjur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376" y="1676400"/>
            <a:ext cx="417662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Acute / Chronic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Acute</a:t>
            </a:r>
            <a:r>
              <a:rPr lang="en-US" sz="3200" dirty="0" smtClean="0"/>
              <a:t> or </a:t>
            </a:r>
            <a:r>
              <a:rPr lang="en-US" sz="3200" b="1" dirty="0" smtClean="0">
                <a:solidFill>
                  <a:srgbClr val="FF0000"/>
                </a:solidFill>
              </a:rPr>
              <a:t>Chronic</a:t>
            </a:r>
          </a:p>
          <a:p>
            <a:pPr lvl="1"/>
            <a:r>
              <a:rPr lang="en-US" dirty="0" smtClean="0"/>
              <a:t>Sample Questions: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When</a:t>
            </a:r>
            <a:r>
              <a:rPr lang="en-US" sz="2400" dirty="0" smtClean="0"/>
              <a:t> did the injury happen?</a:t>
            </a:r>
          </a:p>
          <a:p>
            <a:pPr lvl="2"/>
            <a:r>
              <a:rPr lang="en-US" sz="2400" dirty="0" smtClean="0"/>
              <a:t>Has the </a:t>
            </a:r>
            <a:r>
              <a:rPr lang="en-US" sz="2400" dirty="0" smtClean="0">
                <a:solidFill>
                  <a:srgbClr val="FF0000"/>
                </a:solidFill>
              </a:rPr>
              <a:t>injury</a:t>
            </a:r>
            <a:r>
              <a:rPr lang="en-US" sz="2400" dirty="0" smtClean="0"/>
              <a:t> been going on for a while?</a:t>
            </a:r>
          </a:p>
          <a:p>
            <a:pPr lvl="2"/>
            <a:r>
              <a:rPr lang="en-US" sz="2400" dirty="0" smtClean="0"/>
              <a:t>If so, for how long?</a:t>
            </a:r>
          </a:p>
          <a:p>
            <a:pPr lvl="1"/>
            <a:r>
              <a:rPr lang="en-US" dirty="0" smtClean="0"/>
              <a:t>Can you think of any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questions you might ask?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ggoodridge\Desktop\ATC Eval Pic\soccer-game-injury-pro-sports-blooper-athletic-crash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35067"/>
            <a:ext cx="3428999" cy="5134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Previous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600" dirty="0" smtClean="0"/>
              <a:t>Sample Questions:</a:t>
            </a:r>
          </a:p>
          <a:p>
            <a:pPr lvl="2"/>
            <a:r>
              <a:rPr lang="en-US" sz="2800" dirty="0" smtClean="0"/>
              <a:t>Has this ever happened before?</a:t>
            </a:r>
          </a:p>
          <a:p>
            <a:pPr lvl="2"/>
            <a:r>
              <a:rPr lang="en-US" sz="2800" dirty="0" smtClean="0"/>
              <a:t>If so, when did it </a:t>
            </a:r>
            <a:r>
              <a:rPr lang="en-US" sz="2800" dirty="0" smtClean="0">
                <a:solidFill>
                  <a:srgbClr val="FF0000"/>
                </a:solidFill>
              </a:rPr>
              <a:t>happen</a:t>
            </a:r>
            <a:r>
              <a:rPr lang="en-US" sz="2800" dirty="0" smtClean="0"/>
              <a:t>?</a:t>
            </a:r>
          </a:p>
          <a:p>
            <a:pPr lvl="2"/>
            <a:r>
              <a:rPr lang="en-US" sz="2800" dirty="0" smtClean="0"/>
              <a:t>What was done to care for the injury?</a:t>
            </a:r>
          </a:p>
          <a:p>
            <a:pPr lvl="1"/>
            <a:r>
              <a:rPr lang="en-US" sz="2800" dirty="0" smtClean="0"/>
              <a:t>Can you </a:t>
            </a:r>
            <a:r>
              <a:rPr lang="en-US" sz="2800" dirty="0" smtClean="0">
                <a:solidFill>
                  <a:srgbClr val="FF0000"/>
                </a:solidFill>
              </a:rPr>
              <a:t>think</a:t>
            </a:r>
            <a:r>
              <a:rPr lang="en-US" sz="2800" dirty="0" smtClean="0"/>
              <a:t> of any other questions you might ask?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ggoodridge\Desktop\ATC Eval Pic\Little%20League%20Concuss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05199" cy="467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Pain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81000" y="1371600"/>
            <a:ext cx="5334000" cy="5181600"/>
          </a:xfrm>
        </p:spPr>
        <p:txBody>
          <a:bodyPr>
            <a:noAutofit/>
          </a:bodyPr>
          <a:lstStyle/>
          <a:p>
            <a:pPr lvl="1"/>
            <a:r>
              <a:rPr lang="en-US" sz="3200" b="1" dirty="0" smtClean="0"/>
              <a:t>Sample Questions:</a:t>
            </a:r>
          </a:p>
          <a:p>
            <a:pPr lvl="2"/>
            <a:r>
              <a:rPr lang="en-US" sz="2800" dirty="0" smtClean="0"/>
              <a:t>Where was the pain initially?</a:t>
            </a:r>
          </a:p>
          <a:p>
            <a:pPr lvl="2"/>
            <a:r>
              <a:rPr lang="en-US" sz="2800" dirty="0" smtClean="0"/>
              <a:t>Where does it hurt now?</a:t>
            </a:r>
          </a:p>
          <a:p>
            <a:pPr lvl="2"/>
            <a:r>
              <a:rPr lang="en-US" sz="2800" dirty="0" smtClean="0"/>
              <a:t>What </a:t>
            </a:r>
            <a:r>
              <a:rPr lang="en-US" sz="2800" dirty="0" smtClean="0">
                <a:solidFill>
                  <a:srgbClr val="FF0000"/>
                </a:solidFill>
              </a:rPr>
              <a:t>relieves</a:t>
            </a:r>
            <a:r>
              <a:rPr lang="en-US" sz="2800" dirty="0" smtClean="0"/>
              <a:t> the pain?</a:t>
            </a:r>
          </a:p>
          <a:p>
            <a:pPr lvl="2"/>
            <a:r>
              <a:rPr lang="en-US" sz="2800" dirty="0" smtClean="0"/>
              <a:t>What makes the pain worse?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ggoodridge\Desktop\ATC Eval Pic\atephom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979056" cy="355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Pain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81000" y="1371600"/>
            <a:ext cx="5334000" cy="5181600"/>
          </a:xfrm>
        </p:spPr>
        <p:txBody>
          <a:bodyPr>
            <a:noAutofit/>
          </a:bodyPr>
          <a:lstStyle/>
          <a:p>
            <a:pPr lvl="1"/>
            <a:r>
              <a:rPr lang="en-US" sz="3200" b="1" dirty="0" smtClean="0"/>
              <a:t>Sample Questions:</a:t>
            </a:r>
          </a:p>
          <a:p>
            <a:pPr lvl="2"/>
            <a:r>
              <a:rPr lang="en-US" sz="2800" dirty="0" smtClean="0"/>
              <a:t>Describe the pain.</a:t>
            </a:r>
          </a:p>
          <a:p>
            <a:pPr lvl="2"/>
            <a:r>
              <a:rPr lang="en-US" sz="2800" dirty="0" smtClean="0"/>
              <a:t>On a scale of 1 to 10, how </a:t>
            </a:r>
            <a:r>
              <a:rPr lang="en-US" sz="2800" dirty="0" smtClean="0">
                <a:solidFill>
                  <a:srgbClr val="FF0000"/>
                </a:solidFill>
              </a:rPr>
              <a:t>severe</a:t>
            </a:r>
            <a:r>
              <a:rPr lang="en-US" sz="2800" dirty="0" smtClean="0"/>
              <a:t> is the pain?</a:t>
            </a:r>
          </a:p>
          <a:p>
            <a:pPr lvl="2"/>
            <a:r>
              <a:rPr lang="en-US" sz="2800" dirty="0" smtClean="0"/>
              <a:t>What have you done to relieve the pain?</a:t>
            </a:r>
          </a:p>
          <a:p>
            <a:pPr lvl="1"/>
            <a:r>
              <a:rPr lang="en-US" sz="2800" dirty="0" smtClean="0"/>
              <a:t>Can you think of </a:t>
            </a:r>
            <a:r>
              <a:rPr lang="en-US" sz="2800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other questions you might ask?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ggoodridge\Desktop\ATC Eval Pic\endurance_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2209800"/>
            <a:ext cx="3810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>
                <a:solidFill>
                  <a:schemeClr val="bg1"/>
                </a:solidFill>
              </a:rPr>
              <a:t>Sounds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28600" y="1600200"/>
            <a:ext cx="5181600" cy="4525963"/>
          </a:xfrm>
        </p:spPr>
        <p:txBody>
          <a:bodyPr/>
          <a:lstStyle/>
          <a:p>
            <a:pPr lvl="1">
              <a:buNone/>
            </a:pPr>
            <a:r>
              <a:rPr lang="en-US" sz="3600" dirty="0" smtClean="0"/>
              <a:t>Sample Questions:</a:t>
            </a:r>
          </a:p>
          <a:p>
            <a:pPr lvl="2"/>
            <a:r>
              <a:rPr lang="en-US" sz="3200" dirty="0" smtClean="0"/>
              <a:t>What did you hear?</a:t>
            </a:r>
          </a:p>
          <a:p>
            <a:pPr lvl="2"/>
            <a:r>
              <a:rPr lang="en-US" sz="3200" dirty="0" smtClean="0"/>
              <a:t>What did you </a:t>
            </a:r>
            <a:r>
              <a:rPr lang="en-US" sz="3200" dirty="0" smtClean="0">
                <a:solidFill>
                  <a:srgbClr val="FF0000"/>
                </a:solidFill>
              </a:rPr>
              <a:t>feel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Can you think of any other questions you might ask?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ggoodridge\Desktop\ATC Eval Pic\ra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581400" cy="526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5300" dirty="0" smtClean="0">
                <a:solidFill>
                  <a:srgbClr val="92D050"/>
                </a:solidFill>
              </a:rPr>
              <a:t>HOPS</a:t>
            </a:r>
            <a:r>
              <a:rPr lang="en-US" dirty="0" smtClean="0">
                <a:solidFill>
                  <a:srgbClr val="92D050"/>
                </a:solidFill>
              </a:rPr>
              <a:t>  </a:t>
            </a:r>
            <a:r>
              <a:rPr lang="en-US" sz="4400" dirty="0" smtClean="0"/>
              <a:t>Observation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3200" b="1" dirty="0" smtClean="0"/>
          </a:p>
          <a:p>
            <a:pPr lvl="1">
              <a:buNone/>
            </a:pPr>
            <a:endParaRPr lang="en-US" sz="3200" b="1" dirty="0" smtClean="0"/>
          </a:p>
          <a:p>
            <a:pPr lvl="1">
              <a:buNone/>
            </a:pPr>
            <a:r>
              <a:rPr lang="en-US" sz="3600" dirty="0" smtClean="0"/>
              <a:t>Compare the uninvolved side with the </a:t>
            </a:r>
            <a:r>
              <a:rPr lang="en-US" sz="3600" dirty="0" smtClean="0">
                <a:solidFill>
                  <a:srgbClr val="FF0000"/>
                </a:solidFill>
              </a:rPr>
              <a:t>involved</a:t>
            </a:r>
            <a:r>
              <a:rPr lang="en-US" sz="3600" dirty="0" smtClean="0"/>
              <a:t> side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ggoodridge\Desktop\ATC Eval Pic\Jackie%20WIlliams%20wo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1524000"/>
            <a:ext cx="4152900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HOPS  </a:t>
            </a:r>
            <a:r>
              <a:rPr lang="en-US" sz="4400" dirty="0" smtClean="0"/>
              <a:t>Observation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657600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4000" dirty="0" smtClean="0"/>
              <a:t>Look for: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Swelling</a:t>
            </a:r>
          </a:p>
          <a:p>
            <a:pPr lvl="2"/>
            <a:r>
              <a:rPr lang="en-US" sz="2800" dirty="0" smtClean="0"/>
              <a:t>Deformity / dislocation</a:t>
            </a:r>
          </a:p>
          <a:p>
            <a:pPr lvl="2"/>
            <a:r>
              <a:rPr lang="en-US" sz="2800" dirty="0" smtClean="0"/>
              <a:t>Discoloration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Bleeding</a:t>
            </a:r>
          </a:p>
          <a:p>
            <a:pPr lvl="2"/>
            <a:r>
              <a:rPr lang="en-US" sz="2800" dirty="0" smtClean="0"/>
              <a:t>Break(s) in the skin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ggoodridge\Desktop\ATC Eval Pic\funny-graphics-1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38600" cy="498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HOPS</a:t>
            </a:r>
            <a:r>
              <a:rPr lang="en-US" dirty="0" smtClean="0">
                <a:solidFill>
                  <a:srgbClr val="92D050"/>
                </a:solidFill>
              </a:rPr>
              <a:t>  </a:t>
            </a:r>
            <a:r>
              <a:rPr lang="en-US" sz="4400" dirty="0" smtClean="0"/>
              <a:t>Observation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81000" y="1600200"/>
            <a:ext cx="4953000" cy="4525963"/>
          </a:xfrm>
        </p:spPr>
        <p:txBody>
          <a:bodyPr>
            <a:noAutofit/>
          </a:bodyPr>
          <a:lstStyle/>
          <a:p>
            <a:pPr lvl="1">
              <a:buNone/>
              <a:defRPr/>
            </a:pPr>
            <a:r>
              <a:rPr lang="en-US" sz="3200" dirty="0" smtClean="0"/>
              <a:t>Compare the </a:t>
            </a:r>
            <a:r>
              <a:rPr lang="en-US" sz="3200" dirty="0" smtClean="0">
                <a:solidFill>
                  <a:srgbClr val="FF0000"/>
                </a:solidFill>
              </a:rPr>
              <a:t>uninvolved</a:t>
            </a:r>
            <a:r>
              <a:rPr lang="en-US" sz="3200" dirty="0" smtClean="0"/>
              <a:t> side with the involved side</a:t>
            </a:r>
          </a:p>
          <a:p>
            <a:pPr lvl="1">
              <a:defRPr/>
            </a:pPr>
            <a:r>
              <a:rPr lang="en-US" sz="2800" dirty="0" smtClean="0"/>
              <a:t>Look for:</a:t>
            </a:r>
          </a:p>
          <a:p>
            <a:pPr lvl="2">
              <a:defRPr/>
            </a:pPr>
            <a:r>
              <a:rPr lang="en-US" sz="2800" dirty="0" smtClean="0"/>
              <a:t>Scars from previous </a:t>
            </a:r>
            <a:r>
              <a:rPr lang="en-US" sz="2800" dirty="0" smtClean="0">
                <a:solidFill>
                  <a:srgbClr val="FF0000"/>
                </a:solidFill>
              </a:rPr>
              <a:t>surgeries</a:t>
            </a:r>
          </a:p>
          <a:p>
            <a:pPr lvl="2">
              <a:defRPr/>
            </a:pPr>
            <a:r>
              <a:rPr lang="en-US" sz="2800" dirty="0" smtClean="0"/>
              <a:t>Muscle atrophy (decreased size)</a:t>
            </a:r>
          </a:p>
          <a:p>
            <a:pPr lvl="2">
              <a:defRPr/>
            </a:pPr>
            <a:r>
              <a:rPr lang="en-US" sz="2800" dirty="0" smtClean="0"/>
              <a:t>Loss of </a:t>
            </a:r>
            <a:r>
              <a:rPr lang="en-US" sz="2800" dirty="0" smtClean="0">
                <a:solidFill>
                  <a:srgbClr val="FF0000"/>
                </a:solidFill>
              </a:rPr>
              <a:t>movement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ggoodridge\Desktop\ATC Eval Pic\phystherpy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636" y="1524000"/>
            <a:ext cx="416247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HOPS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How many have taken </a:t>
            </a:r>
            <a:r>
              <a:rPr lang="en-US" sz="3200" dirty="0"/>
              <a:t>a</a:t>
            </a:r>
            <a:r>
              <a:rPr lang="en-US" sz="3200" dirty="0" smtClean="0"/>
              <a:t> forensics </a:t>
            </a:r>
            <a:r>
              <a:rPr lang="en-US" sz="3200" dirty="0"/>
              <a:t>c</a:t>
            </a:r>
            <a:r>
              <a:rPr lang="en-US" sz="3200" dirty="0" smtClean="0"/>
              <a:t>lass? </a:t>
            </a:r>
            <a:r>
              <a:rPr lang="en-US" sz="3200" dirty="0" smtClean="0"/>
              <a:t>Or does anyone have any interest in forensics?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How many enjoy crime shows?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C:\Users\ggoodridge\Desktop\ATC Eval Pic\Crime-shows-become-popula-160410_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887" y="1524000"/>
            <a:ext cx="464202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HOPS  </a:t>
            </a:r>
            <a:r>
              <a:rPr lang="en-US" sz="4800" dirty="0" smtClean="0"/>
              <a:t>Observation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43400" cy="4525963"/>
          </a:xfrm>
        </p:spPr>
        <p:txBody>
          <a:bodyPr>
            <a:noAutofit/>
          </a:bodyPr>
          <a:lstStyle/>
          <a:p>
            <a:pPr lvl="1">
              <a:buNone/>
              <a:defRPr/>
            </a:pPr>
            <a:r>
              <a:rPr lang="en-US" sz="3600" dirty="0" smtClean="0"/>
              <a:t>Look for:</a:t>
            </a:r>
          </a:p>
          <a:p>
            <a:pPr lvl="2">
              <a:defRPr/>
            </a:pPr>
            <a:r>
              <a:rPr lang="en-US" sz="2800" dirty="0" smtClean="0"/>
              <a:t>Is the athlete limping?</a:t>
            </a:r>
          </a:p>
          <a:p>
            <a:pPr lvl="2">
              <a:defRPr/>
            </a:pPr>
            <a:r>
              <a:rPr lang="en-US" sz="2800" dirty="0" smtClean="0"/>
              <a:t>Did the athlete need </a:t>
            </a:r>
            <a:r>
              <a:rPr lang="en-US" sz="2800" dirty="0" smtClean="0">
                <a:solidFill>
                  <a:srgbClr val="FF0000"/>
                </a:solidFill>
              </a:rPr>
              <a:t>assistance</a:t>
            </a:r>
            <a:r>
              <a:rPr lang="en-US" sz="2800" dirty="0" smtClean="0"/>
              <a:t> to get up?</a:t>
            </a:r>
          </a:p>
          <a:p>
            <a:pPr lvl="2">
              <a:defRPr/>
            </a:pPr>
            <a:r>
              <a:rPr lang="en-US" sz="2800" dirty="0" smtClean="0"/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athlete</a:t>
            </a:r>
            <a:r>
              <a:rPr lang="en-US" sz="2800" dirty="0" smtClean="0"/>
              <a:t> protecting the injured extremity?</a:t>
            </a:r>
          </a:p>
          <a:p>
            <a:pPr lvl="1">
              <a:buNone/>
              <a:defRPr/>
            </a:pP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ggoodridge\Desktop\ATC Eval Pic\train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3157"/>
            <a:ext cx="342900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into a group of two.</a:t>
            </a:r>
          </a:p>
          <a:p>
            <a:r>
              <a:rPr lang="en-US" dirty="0" smtClean="0"/>
              <a:t>Based on what we know about injuries so far, choose one to mimic &amp; answer some questions about. Alternate turns being the evaluator &amp; the patient.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Ask &amp; answer at least </a:t>
            </a:r>
            <a:r>
              <a:rPr lang="en-US" sz="3200" b="1" u="sng" dirty="0" smtClean="0"/>
              <a:t>FIVE</a:t>
            </a:r>
            <a:r>
              <a:rPr lang="en-US" sz="3200" dirty="0" smtClean="0"/>
              <a:t> different questions about an injury &amp; make at least </a:t>
            </a:r>
            <a:r>
              <a:rPr lang="en-US" sz="3200" b="1" u="sng" dirty="0" smtClean="0"/>
              <a:t>THREE</a:t>
            </a:r>
            <a:r>
              <a:rPr lang="en-US" sz="3200" dirty="0" smtClean="0"/>
              <a:t> observations </a:t>
            </a:r>
            <a:r>
              <a:rPr lang="en-US" sz="3200" b="1" u="sng" dirty="0" smtClean="0"/>
              <a:t>EACH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7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92D050"/>
                </a:solidFill>
              </a:rPr>
              <a:t>HOPS</a:t>
            </a:r>
            <a:endParaRPr lang="en-US" sz="66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Think about the importance of each piece of evidence at a crime scene and share the answers to the following questions with a partner:</a:t>
            </a:r>
          </a:p>
          <a:p>
            <a:pPr marL="274638" lvl="1"/>
            <a:r>
              <a:rPr lang="en-US" dirty="0" smtClean="0"/>
              <a:t>1. What would happen if one part of the investigation was left out?</a:t>
            </a:r>
          </a:p>
          <a:p>
            <a:pPr marL="274638" lvl="1"/>
            <a:r>
              <a:rPr lang="en-US" dirty="0" smtClean="0"/>
              <a:t>2. Why is it important to have all of the pieces in order to see the whole picture?</a:t>
            </a:r>
          </a:p>
          <a:p>
            <a:r>
              <a:rPr lang="en-US" dirty="0" smtClean="0"/>
              <a:t>After discussing the answers with your partner, be prepared to share with the rest of the class.</a:t>
            </a:r>
          </a:p>
          <a:p>
            <a:pPr marL="274638"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50" name="Picture 2" descr="C:\Users\ggoodridge\Desktop\ATC Eval Pic\040116_crimeCSI_hmed_12p.grid-6x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1524000"/>
            <a:ext cx="4514850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75088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HOPS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 all evidence is intriguing to study</a:t>
            </a:r>
            <a:endParaRPr lang="en-US" sz="3600" dirty="0"/>
          </a:p>
        </p:txBody>
      </p:sp>
      <p:pic>
        <p:nvPicPr>
          <p:cNvPr id="3074" name="Picture 2" descr="C:\Users\ggoodridge\Desktop\ATC Eval Pic\funny_police_dog_look_crime_sce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62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HOPS : </a:t>
            </a:r>
            <a:r>
              <a:rPr lang="en-US" dirty="0" smtClean="0">
                <a:solidFill>
                  <a:srgbClr val="FFC000"/>
                </a:solidFill>
              </a:rPr>
              <a:t>Vocabulary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Etiology</a:t>
            </a:r>
            <a:r>
              <a:rPr lang="en-US" sz="5400" dirty="0" smtClean="0"/>
              <a:t> </a:t>
            </a:r>
            <a:r>
              <a:rPr lang="en-US" sz="4000" dirty="0" smtClean="0"/>
              <a:t> The cause of an injury or a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ggoodridge\Desktop\ATC Eval Pic\sports-on-senior-night-390x2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800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>
            <a:noAutofit/>
          </a:bodyPr>
          <a:lstStyle/>
          <a:p>
            <a:pPr lvl="1"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Pathology</a:t>
            </a:r>
            <a:r>
              <a:rPr lang="en-US" sz="4000" dirty="0" smtClean="0"/>
              <a:t> the changes that occur as a result of an injury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:\Users\ggoodridge\Desktop\ATC Eval Pic\2_13894_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62525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/>
              <a:t>Vocabulary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81400" cy="4525963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</a:t>
            </a:r>
            <a:r>
              <a:rPr lang="en-US" sz="4000" dirty="0" smtClean="0"/>
              <a:t> How the injury occurred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147" name="Picture 3" descr="C:\Users\ggoodridge\Desktop\ATC Eval Pic\hurd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986" y="1524000"/>
            <a:ext cx="536447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 </a:t>
            </a:r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62400" cy="4525963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US" dirty="0" smtClean="0"/>
          </a:p>
          <a:p>
            <a:pPr lvl="1">
              <a:buNone/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Acute </a:t>
            </a:r>
          </a:p>
          <a:p>
            <a:pPr lvl="1">
              <a:buNone/>
              <a:defRPr/>
            </a:pPr>
            <a:r>
              <a:rPr lang="en-US" sz="4400" dirty="0" smtClean="0"/>
              <a:t>An injury with a sudden occurrence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170" name="Picture 2" descr="C:\Users\ggoodridge\Desktop\ATC Eval Pic\Picture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953" y="1600200"/>
            <a:ext cx="513961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HOPS  </a:t>
            </a:r>
            <a:r>
              <a:rPr lang="en-US" dirty="0" smtClean="0"/>
              <a:t>Vocabulary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Autofit/>
          </a:bodyPr>
          <a:lstStyle/>
          <a:p>
            <a:pPr lvl="1"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Chronic </a:t>
            </a:r>
          </a:p>
          <a:p>
            <a:pPr lvl="1">
              <a:buNone/>
              <a:defRPr/>
            </a:pPr>
            <a:r>
              <a:rPr lang="en-US" sz="3200" dirty="0" smtClean="0"/>
              <a:t>A recurring injury; one that has been going on for an extended period of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ggoodridge\Desktop\ATC Eval Pic\white_Backgrou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376"/>
            <a:ext cx="4218851" cy="490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2911</TotalTime>
  <Words>555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Book Antiqua</vt:lpstr>
      <vt:lpstr>Lucida Sans</vt:lpstr>
      <vt:lpstr>Wingdings</vt:lpstr>
      <vt:lpstr>Wingdings 2</vt:lpstr>
      <vt:lpstr>Wingdings 3</vt:lpstr>
      <vt:lpstr>Apex</vt:lpstr>
      <vt:lpstr>HOPS</vt:lpstr>
      <vt:lpstr>HOPS</vt:lpstr>
      <vt:lpstr>HOPS</vt:lpstr>
      <vt:lpstr>HOPS</vt:lpstr>
      <vt:lpstr>HOPS : Vocabulary</vt:lpstr>
      <vt:lpstr>HOPS  Vocabulary</vt:lpstr>
      <vt:lpstr>HOPS  Vocabulary </vt:lpstr>
      <vt:lpstr>HOPS   Vocabulary  </vt:lpstr>
      <vt:lpstr>HOPS  Vocabulary </vt:lpstr>
      <vt:lpstr>HOPS  History</vt:lpstr>
      <vt:lpstr>HOPS  Mechanism</vt:lpstr>
      <vt:lpstr>HOPS  Acute / Chronic</vt:lpstr>
      <vt:lpstr>HOPS  Previous History</vt:lpstr>
      <vt:lpstr>HOPS  Pain</vt:lpstr>
      <vt:lpstr>HOPS  Pain</vt:lpstr>
      <vt:lpstr>HOPS  Sounds</vt:lpstr>
      <vt:lpstr>HOPS  Observation </vt:lpstr>
      <vt:lpstr>HOPS  Observation </vt:lpstr>
      <vt:lpstr>HOPS  Observation  </vt:lpstr>
      <vt:lpstr>HOPS  Observation</vt:lpstr>
      <vt:lpstr>Partner Assignment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Goodridge</dc:creator>
  <cp:lastModifiedBy>Nicholson Julia</cp:lastModifiedBy>
  <cp:revision>84</cp:revision>
  <dcterms:created xsi:type="dcterms:W3CDTF">2011-02-17T16:59:59Z</dcterms:created>
  <dcterms:modified xsi:type="dcterms:W3CDTF">2018-11-13T22:28:33Z</dcterms:modified>
</cp:coreProperties>
</file>